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16x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0823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3840480" cy="43891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Arial"/>
              </a:rPr>
              <a:t>23 Highland Avenue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207008"/>
            <a:ext cx="3749039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700" b="0" i="0">
                <a:solidFill>
                  <a:srgbClr val="FFFFFF"/>
                </a:solidFill>
                <a:latin typeface="Arial"/>
              </a:rPr>
              <a:t>Kerhonkson, NY 12446</a:t>
            </a:r>
          </a:p>
        </p:txBody>
      </p:sp>
      <p:sp>
        <p:nvSpPr>
          <p:cNvPr id="6" name="Rectangle 5"/>
          <p:cNvSpPr/>
          <p:nvPr/>
        </p:nvSpPr>
        <p:spPr>
          <a:xfrm>
            <a:off x="530352" y="1673352"/>
            <a:ext cx="1325880" cy="45720"/>
          </a:xfrm>
          <a:prstGeom prst="rect">
            <a:avLst/>
          </a:prstGeom>
          <a:solidFill>
            <a:srgbClr val="B882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3794760" cy="62179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Arial"/>
              </a:rPr>
              <a:t>Preliminary Multifamily
Valuation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2788920"/>
            <a:ext cx="374903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80" b="0" i="0">
                <a:solidFill>
                  <a:srgbClr val="E0E6EE"/>
                </a:solidFill>
                <a:latin typeface="Arial"/>
              </a:rPr>
              <a:t>Prepared for client discussion by 360 Property Group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0352" y="3474720"/>
            <a:ext cx="3611880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94944" y="3630168"/>
            <a:ext cx="3282696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4 units • 12 beds • 8 baths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944" y="4041648"/>
            <a:ext cx="328269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080" b="0" i="0">
                <a:solidFill>
                  <a:srgbClr val="565E6A"/>
                </a:solidFill>
                <a:latin typeface="Arial"/>
              </a:rPr>
              <a:t>Subject configuration stated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0352" y="4590288"/>
            <a:ext cx="1773936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2648" y="4745736"/>
            <a:ext cx="1591056" cy="283464"/>
          </a:xfrm>
          <a:prstGeom prst="rect">
            <a:avLst/>
          </a:prstGeom>
          <a:noFill/>
        </p:spPr>
        <p:txBody>
          <a:bodyPr wrap="non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 i="0">
                <a:solidFill>
                  <a:srgbClr val="082346"/>
                </a:solidFill>
                <a:latin typeface="Arial"/>
              </a:rPr>
              <a:t>$1.05M–$1.30M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2648" y="5157216"/>
            <a:ext cx="159105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850" b="0" i="0">
                <a:solidFill>
                  <a:srgbClr val="565E6A"/>
                </a:solidFill>
                <a:latin typeface="Arial"/>
              </a:rPr>
              <a:t>Preliminary range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362200" y="4590288"/>
            <a:ext cx="1773936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444496" y="4745736"/>
            <a:ext cx="1591056" cy="283464"/>
          </a:xfrm>
          <a:prstGeom prst="rect">
            <a:avLst/>
          </a:prstGeom>
          <a:noFill/>
        </p:spPr>
        <p:txBody>
          <a:bodyPr wrap="non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50" b="1" i="0">
                <a:solidFill>
                  <a:srgbClr val="082346"/>
                </a:solidFill>
                <a:latin typeface="Arial"/>
              </a:rPr>
              <a:t>$1.15M–$1.25M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44496" y="5157216"/>
            <a:ext cx="159105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850" b="0" i="0">
                <a:solidFill>
                  <a:srgbClr val="565E6A"/>
                </a:solidFill>
                <a:latin typeface="Arial"/>
              </a:rPr>
              <a:t>Target band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" y="5961888"/>
            <a:ext cx="3840480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E4EAF2"/>
                </a:solidFill>
                <a:latin typeface="Arial"/>
              </a:rPr>
              <a:t>Ryan Sylvestri, Associate Real Estate Broker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352" y="6291072"/>
            <a:ext cx="384048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950" b="0" i="0">
                <a:solidFill>
                  <a:srgbClr val="D2DAE5"/>
                </a:solidFill>
                <a:latin typeface="Arial"/>
              </a:rPr>
              <a:t>Preliminary broker value opinion. Not an appraisal.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9875520" cy="3657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500" b="1" i="0">
                <a:solidFill>
                  <a:srgbClr val="082346"/>
                </a:solidFill>
                <a:latin typeface="Arial"/>
              </a:rPr>
              <a:t>Executive Positioning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207" y="777240"/>
            <a:ext cx="1060704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565E6A"/>
                </a:solidFill>
                <a:latin typeface="Arial"/>
              </a:rPr>
              <a:t>Use a blended sales-comparison and income approach; do not anchor to the historic sale alone.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115568"/>
            <a:ext cx="11201400" cy="22860"/>
          </a:xfrm>
          <a:prstGeom prst="rect">
            <a:avLst/>
          </a:prstGeom>
          <a:solidFill>
            <a:srgbClr val="E7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56848" y="6473952"/>
            <a:ext cx="320040" cy="1828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r">
              <a:spcAft>
                <a:spcPts val="0"/>
              </a:spcAft>
            </a:pPr>
            <a:r>
              <a:rPr sz="950" b="0" i="0">
                <a:solidFill>
                  <a:srgbClr val="565E6A"/>
                </a:solidFill>
                <a:latin typeface="Arial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1060704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869" b="0" i="0">
                <a:solidFill>
                  <a:srgbClr val="565E6A"/>
                </a:solidFill>
                <a:latin typeface="Arial"/>
              </a:rPr>
              <a:t>Preliminary broker value opinion — not an appraisal. Verify municipal records, legal units, leases, rent roll, taxes, utilities, insurance, and expenses before reliance.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1417320"/>
            <a:ext cx="2971800" cy="86868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1572768"/>
            <a:ext cx="2642616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$1.05M–$1.30M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1984248"/>
            <a:ext cx="264261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080" b="0" i="0">
                <a:solidFill>
                  <a:srgbClr val="565E6A"/>
                </a:solidFill>
                <a:latin typeface="Arial"/>
              </a:rPr>
              <a:t>Preliminary support range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794760" y="1417320"/>
            <a:ext cx="2971800" cy="86868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959352" y="1572768"/>
            <a:ext cx="2642616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$1.15M–$1.25M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9352" y="1984248"/>
            <a:ext cx="264261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080" b="0" i="0">
                <a:solidFill>
                  <a:srgbClr val="565E6A"/>
                </a:solidFill>
                <a:latin typeface="Arial"/>
              </a:rPr>
              <a:t>Fair market target band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995160" y="1417320"/>
            <a:ext cx="2971800" cy="86868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59752" y="1572768"/>
            <a:ext cx="2642616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$1.295M+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9752" y="1984248"/>
            <a:ext cx="264261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080" b="0" i="0">
                <a:solidFill>
                  <a:srgbClr val="565E6A"/>
                </a:solidFill>
                <a:latin typeface="Arial"/>
              </a:rPr>
              <a:t>Aggressive ask threshold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360" y="2788920"/>
            <a:ext cx="5349240" cy="2148840"/>
          </a:xfrm>
          <a:prstGeom prst="roundRect">
            <a:avLst/>
          </a:prstGeom>
          <a:solidFill>
            <a:srgbClr val="F6F8FB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0392" y="2990088"/>
            <a:ext cx="4837175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082346"/>
                </a:solidFill>
                <a:latin typeface="Arial"/>
              </a:rPr>
              <a:t>Why this framing works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474720"/>
            <a:ext cx="4709159" cy="12801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500"/>
              </a:spcAft>
            </a:pPr>
            <a:r>
              <a:rPr sz="1320" b="0">
                <a:solidFill>
                  <a:srgbClr val="222A37"/>
                </a:solidFill>
                <a:latin typeface="Arial"/>
              </a:rPr>
              <a:t>• Public sale data appears incomplete for the current asset.</a:t>
            </a:r>
          </a:p>
          <a:p>
            <a:pPr algn="l">
              <a:spcAft>
                <a:spcPts val="500"/>
              </a:spcAft>
            </a:pPr>
            <a:r>
              <a:rPr sz="1320" b="0">
                <a:solidFill>
                  <a:srgbClr val="222A37"/>
                </a:solidFill>
                <a:latin typeface="Arial"/>
              </a:rPr>
              <a:t>• Current information supports four 3-bed / 2-bath apartments.</a:t>
            </a:r>
          </a:p>
          <a:p>
            <a:pPr algn="l">
              <a:spcAft>
                <a:spcPts val="500"/>
              </a:spcAft>
            </a:pPr>
            <a:r>
              <a:rPr sz="1320" b="0">
                <a:solidFill>
                  <a:srgbClr val="222A37"/>
                </a:solidFill>
                <a:latin typeface="Arial"/>
              </a:rPr>
              <a:t>• The property is 75% occupied: three occupied units, one vacancy.</a:t>
            </a:r>
          </a:p>
          <a:p>
            <a:pPr algn="l">
              <a:spcAft>
                <a:spcPts val="500"/>
              </a:spcAft>
            </a:pPr>
            <a:r>
              <a:rPr sz="1320" b="0">
                <a:solidFill>
                  <a:srgbClr val="222A37"/>
                </a:solidFill>
                <a:latin typeface="Arial"/>
              </a:rPr>
              <a:t>• Projected market rent is modeled at $2,650/month per unit.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3640" y="2788920"/>
            <a:ext cx="5349240" cy="214884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37960" y="3017520"/>
            <a:ext cx="48006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082346"/>
                </a:solidFill>
                <a:latin typeface="Arial"/>
              </a:rPr>
              <a:t>Client-facing conclusion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3493008"/>
            <a:ext cx="4754880" cy="7772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700"/>
              </a:spcAft>
            </a:pPr>
            <a:r>
              <a:rPr sz="1370" b="0">
                <a:solidFill>
                  <a:srgbClr val="222A37"/>
                </a:solidFill>
                <a:latin typeface="Arial"/>
              </a:rPr>
              <a:t>Assuming the four-unit configuration is legal, complete, rentable, and separately marketable:</a:t>
            </a:r>
          </a:p>
          <a:p>
            <a:pPr algn="l">
              <a:spcAft>
                <a:spcPts val="700"/>
              </a:spcAft>
            </a:pPr>
            <a:r>
              <a:rPr sz="1370" b="0">
                <a:solidFill>
                  <a:srgbClr val="222A37"/>
                </a:solidFill>
                <a:latin typeface="Arial"/>
              </a:rPr>
              <a:t>Present the property as a stabilized small multifamily asset with support in the low-to-mid $1M range.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9875520" cy="3657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500" b="1" i="0">
                <a:solidFill>
                  <a:srgbClr val="082346"/>
                </a:solidFill>
                <a:latin typeface="Arial"/>
              </a:rPr>
              <a:t>Subject Evidence &amp; Diligence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207" y="777240"/>
            <a:ext cx="1060704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565E6A"/>
                </a:solidFill>
                <a:latin typeface="Arial"/>
              </a:rPr>
              <a:t>Separate the pricing story from the items that still need record verification.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115568"/>
            <a:ext cx="11201400" cy="22860"/>
          </a:xfrm>
          <a:prstGeom prst="rect">
            <a:avLst/>
          </a:prstGeom>
          <a:solidFill>
            <a:srgbClr val="E7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56848" y="6473952"/>
            <a:ext cx="320040" cy="1828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r">
              <a:spcAft>
                <a:spcPts val="0"/>
              </a:spcAft>
            </a:pPr>
            <a:r>
              <a:rPr sz="950" b="0" i="0">
                <a:solidFill>
                  <a:srgbClr val="565E6A"/>
                </a:solidFill>
                <a:latin typeface="Arial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1060704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869" b="0" i="0">
                <a:solidFill>
                  <a:srgbClr val="565E6A"/>
                </a:solidFill>
                <a:latin typeface="Arial"/>
              </a:rPr>
              <a:t>Preliminary broker value opinion — not an appraisal. Verify municipal records, legal units, leases, rent roll, taxes, utilities, insurance, and expenses before reliance.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1417320"/>
            <a:ext cx="525780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1581912"/>
            <a:ext cx="4800600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80" b="1" i="0">
                <a:solidFill>
                  <a:srgbClr val="082346"/>
                </a:solidFill>
                <a:latin typeface="Arial"/>
              </a:rPr>
              <a:t>Configuration premise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1911095"/>
            <a:ext cx="475488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10" b="0" i="0">
                <a:solidFill>
                  <a:srgbClr val="222A37"/>
                </a:solidFill>
                <a:latin typeface="Arial"/>
              </a:rPr>
              <a:t>4 units • 12 bedrooms • 8 full baths. Modeled as four
3-bed / 2-bath apartments.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417320"/>
            <a:ext cx="525780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46520" y="1581912"/>
            <a:ext cx="4800600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80" b="1" i="0">
                <a:solidFill>
                  <a:srgbClr val="082346"/>
                </a:solidFill>
                <a:latin typeface="Arial"/>
              </a:rPr>
              <a:t>Occupancy premise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1911095"/>
            <a:ext cx="475488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10" b="0" i="0">
                <a:solidFill>
                  <a:srgbClr val="222A37"/>
                </a:solidFill>
                <a:latin typeface="Arial"/>
              </a:rPr>
              <a:t>75% occupied: three occupied units and one vacant unit.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2651760"/>
            <a:ext cx="525780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2816352"/>
            <a:ext cx="4800600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80" b="1" i="0">
                <a:solidFill>
                  <a:srgbClr val="082346"/>
                </a:solidFill>
                <a:latin typeface="Arial"/>
              </a:rPr>
              <a:t>Rent premise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3145536"/>
            <a:ext cx="475488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10" b="0" i="0">
                <a:solidFill>
                  <a:srgbClr val="222A37"/>
                </a:solidFill>
                <a:latin typeface="Arial"/>
              </a:rPr>
              <a:t>Projected market rent of $2,650/month per unit; gross
scheduled rent of $127,200/year.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651760"/>
            <a:ext cx="525780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46520" y="2816352"/>
            <a:ext cx="4800600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80" b="1" i="0">
                <a:solidFill>
                  <a:srgbClr val="082346"/>
                </a:solidFill>
                <a:latin typeface="Arial"/>
              </a:rPr>
              <a:t>Record mismatch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3145536"/>
            <a:ext cx="475488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10" b="0" i="0">
                <a:solidFill>
                  <a:srgbClr val="222A37"/>
                </a:solidFill>
                <a:latin typeface="Arial"/>
              </a:rPr>
              <a:t>The 2022 $450,000 public sale should not be used as the
primary pricing anchor.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94360" y="4160520"/>
            <a:ext cx="11018520" cy="132588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4389120"/>
            <a:ext cx="4114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20" b="1" i="0">
                <a:solidFill>
                  <a:srgbClr val="082346"/>
                </a:solidFill>
                <a:latin typeface="Arial"/>
              </a:rPr>
              <a:t>Verify before final pricing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73168"/>
            <a:ext cx="102412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300"/>
              </a:spcAft>
            </a:pPr>
            <a:r>
              <a:rPr sz="1180" b="0">
                <a:solidFill>
                  <a:srgbClr val="222A37"/>
                </a:solidFill>
                <a:latin typeface="Arial"/>
              </a:rPr>
              <a:t>• Legal unit count and certificate of occupancy status.</a:t>
            </a:r>
          </a:p>
          <a:p>
            <a:pPr algn="l">
              <a:spcAft>
                <a:spcPts val="300"/>
              </a:spcAft>
            </a:pPr>
            <a:r>
              <a:rPr sz="1180" b="0">
                <a:solidFill>
                  <a:srgbClr val="222A37"/>
                </a:solidFill>
                <a:latin typeface="Arial"/>
              </a:rPr>
              <a:t>• Whether 23 and 25 Highland are one economic asset or separate parcels.</a:t>
            </a:r>
          </a:p>
          <a:p>
            <a:pPr algn="l">
              <a:spcAft>
                <a:spcPts val="300"/>
              </a:spcAft>
            </a:pPr>
            <a:r>
              <a:rPr sz="1180" b="0">
                <a:solidFill>
                  <a:srgbClr val="222A37"/>
                </a:solidFill>
                <a:latin typeface="Arial"/>
              </a:rPr>
              <a:t>• Rent roll, leases, deposits, taxes, utilities, insurance, and annual expenses.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9875520" cy="3657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500" b="1" i="0">
                <a:solidFill>
                  <a:srgbClr val="082346"/>
                </a:solidFill>
                <a:latin typeface="Arial"/>
              </a:rPr>
              <a:t>Comparable Benchmarks: Primary Support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207" y="777240"/>
            <a:ext cx="1060704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565E6A"/>
                </a:solidFill>
                <a:latin typeface="Arial"/>
              </a:rPr>
              <a:t>Each comp is shown as a card to avoid dense tables and small fonts.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115568"/>
            <a:ext cx="11201400" cy="22860"/>
          </a:xfrm>
          <a:prstGeom prst="rect">
            <a:avLst/>
          </a:prstGeom>
          <a:solidFill>
            <a:srgbClr val="E7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56848" y="6473952"/>
            <a:ext cx="320040" cy="1828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r">
              <a:spcAft>
                <a:spcPts val="0"/>
              </a:spcAft>
            </a:pPr>
            <a:r>
              <a:rPr sz="950" b="0" i="0">
                <a:solidFill>
                  <a:srgbClr val="565E6A"/>
                </a:solidFill>
                <a:latin typeface="Arial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1060704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869" b="0" i="0">
                <a:solidFill>
                  <a:srgbClr val="565E6A"/>
                </a:solidFill>
                <a:latin typeface="Arial"/>
              </a:rPr>
              <a:t>Preliminary broker value opinion — not an appraisal. Verify municipal records, legal units, leases, rent roll, taxes, utilities, insurance, and expenses before reliance.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1417320"/>
            <a:ext cx="5394960" cy="1783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95528" y="1618488"/>
            <a:ext cx="384048" cy="384048"/>
          </a:xfrm>
          <a:prstGeom prst="ellipse">
            <a:avLst/>
          </a:prstGeom>
          <a:solidFill>
            <a:srgbClr val="DC6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95528" y="1677924"/>
            <a:ext cx="384048" cy="16459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07592" y="1563624"/>
            <a:ext cx="443484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082346"/>
                </a:solidFill>
                <a:latin typeface="Arial"/>
              </a:rPr>
              <a:t>57 Samsonville Rd, Kerhonkson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7592" y="1901952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30" b="1" i="0">
                <a:solidFill>
                  <a:srgbClr val="222A37"/>
                </a:solidFill>
                <a:latin typeface="Arial"/>
              </a:rPr>
              <a:t>Active • $1,199,000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07592" y="2203704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30" b="0" i="0">
                <a:solidFill>
                  <a:srgbClr val="565E6A"/>
                </a:solidFill>
                <a:latin typeface="Arial"/>
              </a:rPr>
              <a:t>10 bed / 12 bath • 4,448 SF • $270/SF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2560320"/>
            <a:ext cx="4846320" cy="5212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2A37"/>
                </a:solidFill>
                <a:latin typeface="Arial"/>
              </a:rPr>
              <a:t>Closest local multifamily benchmark. Extended market exposure
tempers direct pricing weight.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1417320"/>
            <a:ext cx="5394960" cy="1783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464807" y="1618488"/>
            <a:ext cx="384048" cy="384048"/>
          </a:xfrm>
          <a:prstGeom prst="ellipse">
            <a:avLst/>
          </a:prstGeom>
          <a:solidFill>
            <a:srgbClr val="DC6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64807" y="1677924"/>
            <a:ext cx="384048" cy="16459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76872" y="1563624"/>
            <a:ext cx="443484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082346"/>
                </a:solidFill>
                <a:latin typeface="Arial"/>
              </a:rPr>
              <a:t>181 Glenerie Blvd, Lake Katrine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76872" y="1901952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30" b="1" i="0">
                <a:solidFill>
                  <a:srgbClr val="222A37"/>
                </a:solidFill>
                <a:latin typeface="Arial"/>
              </a:rPr>
              <a:t>Active • $895,000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76872" y="2203704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30" b="0" i="0">
                <a:solidFill>
                  <a:srgbClr val="565E6A"/>
                </a:solidFill>
                <a:latin typeface="Arial"/>
              </a:rPr>
              <a:t>12 bed / 7 bath • 4,544 SF • $197/SF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59" y="2560320"/>
            <a:ext cx="4846320" cy="5212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2A37"/>
                </a:solidFill>
                <a:latin typeface="Arial"/>
              </a:rPr>
              <a:t>Similar bedroom count and useful broader Ulster County income-
property support.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94360" y="3611880"/>
            <a:ext cx="5394960" cy="1783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95528" y="3813048"/>
            <a:ext cx="384048" cy="384048"/>
          </a:xfrm>
          <a:prstGeom prst="ellipse">
            <a:avLst/>
          </a:prstGeom>
          <a:solidFill>
            <a:srgbClr val="DC6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95528" y="3872484"/>
            <a:ext cx="384048" cy="16459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07592" y="3758184"/>
            <a:ext cx="443484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082346"/>
                </a:solidFill>
                <a:latin typeface="Arial"/>
              </a:rPr>
              <a:t>585 Popletown Rd, Ulster Park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07592" y="4096512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30" b="1" i="0">
                <a:solidFill>
                  <a:srgbClr val="222A37"/>
                </a:solidFill>
                <a:latin typeface="Arial"/>
              </a:rPr>
              <a:t>Closed • $550,000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07592" y="4398264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30" b="0" i="0">
                <a:solidFill>
                  <a:srgbClr val="565E6A"/>
                </a:solidFill>
                <a:latin typeface="Arial"/>
              </a:rPr>
              <a:t>7 bed / 3 bath • 2,575 SF • $214/SF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80" y="4754880"/>
            <a:ext cx="4846320" cy="5212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2A37"/>
                </a:solidFill>
                <a:latin typeface="Arial"/>
              </a:rPr>
              <a:t>Smaller sold benchmark. Useful for $/SF support, but inferior
scale and bath count.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63640" y="3611880"/>
            <a:ext cx="5394960" cy="178308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3886200"/>
            <a:ext cx="48006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082346"/>
                </a:solidFill>
                <a:latin typeface="Arial"/>
              </a:rPr>
              <a:t>Primary read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37960" y="4315968"/>
            <a:ext cx="4617720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22A37"/>
                </a:solidFill>
                <a:latin typeface="Arial"/>
              </a:rPr>
              <a:t>The best support clusters around roughly
$195–$240/SF before adjusting for location, unit
legality, condition, and current income strength.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9875520" cy="3657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500" b="1" i="0">
                <a:solidFill>
                  <a:srgbClr val="082346"/>
                </a:solidFill>
                <a:latin typeface="Arial"/>
              </a:rPr>
              <a:t>Comparable Benchmarks: Broader 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207" y="777240"/>
            <a:ext cx="1060704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565E6A"/>
                </a:solidFill>
                <a:latin typeface="Arial"/>
              </a:rPr>
              <a:t>These comps bracket the range but should carry less weight than closer and more similar assets.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115568"/>
            <a:ext cx="11201400" cy="22860"/>
          </a:xfrm>
          <a:prstGeom prst="rect">
            <a:avLst/>
          </a:prstGeom>
          <a:solidFill>
            <a:srgbClr val="E7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56848" y="6473952"/>
            <a:ext cx="320040" cy="1828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r">
              <a:spcAft>
                <a:spcPts val="0"/>
              </a:spcAft>
            </a:pPr>
            <a:r>
              <a:rPr sz="950" b="0" i="0">
                <a:solidFill>
                  <a:srgbClr val="565E6A"/>
                </a:solidFill>
                <a:latin typeface="Arial"/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1060704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869" b="0" i="0">
                <a:solidFill>
                  <a:srgbClr val="565E6A"/>
                </a:solidFill>
                <a:latin typeface="Arial"/>
              </a:rPr>
              <a:t>Preliminary broker value opinion — not an appraisal. Verify municipal records, legal units, leases, rent roll, taxes, utilities, insurance, and expenses before reliance.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1417320"/>
            <a:ext cx="5394960" cy="1783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95528" y="1618488"/>
            <a:ext cx="384048" cy="384048"/>
          </a:xfrm>
          <a:prstGeom prst="ellipse">
            <a:avLst/>
          </a:prstGeom>
          <a:solidFill>
            <a:srgbClr val="DC6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95528" y="1677924"/>
            <a:ext cx="384048" cy="16459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07592" y="1563624"/>
            <a:ext cx="443484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082346"/>
                </a:solidFill>
                <a:latin typeface="Arial"/>
              </a:rPr>
              <a:t>95 Green St, Kingston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07592" y="1901952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30" b="1" i="0">
                <a:solidFill>
                  <a:srgbClr val="222A37"/>
                </a:solidFill>
                <a:latin typeface="Arial"/>
              </a:rPr>
              <a:t>Closed / public record • $1.25M–$1.44M shown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07592" y="2203704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30" b="0" i="0">
                <a:solidFill>
                  <a:srgbClr val="565E6A"/>
                </a:solidFill>
                <a:latin typeface="Arial"/>
              </a:rPr>
              <a:t>14 units / 15 beds • 6,688 SF • $187–$215/SF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2560320"/>
            <a:ext cx="4846320" cy="5212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2A37"/>
                </a:solidFill>
                <a:latin typeface="Arial"/>
              </a:rPr>
              <a:t>Larger Kingston benchmark. Useful for $/SF context; unit mix and
location differ.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1417320"/>
            <a:ext cx="5394960" cy="1783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464807" y="1618488"/>
            <a:ext cx="384048" cy="384048"/>
          </a:xfrm>
          <a:prstGeom prst="ellipse">
            <a:avLst/>
          </a:prstGeom>
          <a:solidFill>
            <a:srgbClr val="DC6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64807" y="1677924"/>
            <a:ext cx="384048" cy="16459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76872" y="1563624"/>
            <a:ext cx="443484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082346"/>
                </a:solidFill>
                <a:latin typeface="Arial"/>
              </a:rPr>
              <a:t>25 Adams St, Kingston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76872" y="1901952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30" b="1" i="0">
                <a:solidFill>
                  <a:srgbClr val="222A37"/>
                </a:solidFill>
                <a:latin typeface="Arial"/>
              </a:rPr>
              <a:t>Active • $475,000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76872" y="2203704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30" b="0" i="0">
                <a:solidFill>
                  <a:srgbClr val="565E6A"/>
                </a:solidFill>
                <a:latin typeface="Arial"/>
              </a:rPr>
              <a:t>Quadruplex • 4,487 SF • $106/SF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59" y="2560320"/>
            <a:ext cx="4846320" cy="5212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2A37"/>
                </a:solidFill>
                <a:latin typeface="Arial"/>
              </a:rPr>
              <a:t>Low-end/condition floor. It is not a direct pricing target for
the subject.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94360" y="3611880"/>
            <a:ext cx="5394960" cy="1783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95528" y="3813048"/>
            <a:ext cx="384048" cy="384048"/>
          </a:xfrm>
          <a:prstGeom prst="ellipse">
            <a:avLst/>
          </a:prstGeom>
          <a:solidFill>
            <a:srgbClr val="DC6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95528" y="3872484"/>
            <a:ext cx="384048" cy="16459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Arial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07592" y="3758184"/>
            <a:ext cx="443484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450" b="1" i="0">
                <a:solidFill>
                  <a:srgbClr val="082346"/>
                </a:solidFill>
                <a:latin typeface="Arial"/>
              </a:rPr>
              <a:t>103 Carney Rd, Ulster Park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07592" y="4096512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30" b="1" i="0">
                <a:solidFill>
                  <a:srgbClr val="222A37"/>
                </a:solidFill>
                <a:latin typeface="Arial"/>
              </a:rPr>
              <a:t>Closed • $2,275,000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07592" y="4398264"/>
            <a:ext cx="44348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30" b="0" i="0">
                <a:solidFill>
                  <a:srgbClr val="565E6A"/>
                </a:solidFill>
                <a:latin typeface="Arial"/>
              </a:rPr>
              <a:t>3 residences • 7 beds • 5,177 SF • $439/SF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80" y="4754880"/>
            <a:ext cx="4846320" cy="5212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2A37"/>
                </a:solidFill>
                <a:latin typeface="Arial"/>
              </a:rPr>
              <a:t>High-side outlier. Shows rural income-property upside but should
not anchor value.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63640" y="3611880"/>
            <a:ext cx="5394960" cy="1783080"/>
          </a:xfrm>
          <a:prstGeom prst="roundRect">
            <a:avLst/>
          </a:prstGeom>
          <a:solidFill>
            <a:srgbClr val="F6F8FB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37960" y="3886200"/>
            <a:ext cx="48006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082346"/>
                </a:solidFill>
                <a:latin typeface="Arial"/>
              </a:rPr>
              <a:t>Weighting note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37960" y="4315968"/>
            <a:ext cx="4617720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22A37"/>
                </a:solidFill>
                <a:latin typeface="Arial"/>
              </a:rPr>
              <a:t>Use Kingston and Ulster Park examples as bracket
support. The stronger client argument is income
strength plus the closest Kerhonkson benchmark.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pic>
        <p:nvPicPr>
          <p:cNvPr id="3" name="Picture 2" descr="comparable_sales_map_and_proximity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9875520" cy="3657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r>
              <a:rPr sz="2500" b="1">
                <a:solidFill>
                  <a:srgbClr val="0F2F59"/>
                </a:solidFill>
              </a:rPr>
              <a:t>Income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207" y="777240"/>
            <a:ext cx="1060704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565E6A"/>
                </a:solidFill>
                <a:latin typeface="Arial"/>
              </a:rPr>
              <a:t>The income-supported range is consistent with the comparable-sales indication.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115568"/>
            <a:ext cx="11201400" cy="22860"/>
          </a:xfrm>
          <a:prstGeom prst="rect">
            <a:avLst/>
          </a:prstGeom>
          <a:solidFill>
            <a:srgbClr val="E7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56848" y="6473952"/>
            <a:ext cx="320040" cy="1828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r">
              <a:spcAft>
                <a:spcPts val="0"/>
              </a:spcAft>
            </a:pPr>
            <a:r>
              <a:rPr sz="950" b="0" i="0">
                <a:solidFill>
                  <a:srgbClr val="565E6A"/>
                </a:solidFill>
                <a:latin typeface="Arial"/>
              </a:rPr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1060704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869" b="0" i="0">
                <a:solidFill>
                  <a:srgbClr val="565E6A"/>
                </a:solidFill>
                <a:latin typeface="Arial"/>
              </a:rPr>
              <a:t>Preliminary broker value opinion — not an appraisal. Verify municipal records, legal units, leases, rent roll, taxes, utilities, insurance, and expenses before reliance.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1417320"/>
            <a:ext cx="2606040" cy="82296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1572768"/>
            <a:ext cx="2276856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$2,650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1984248"/>
            <a:ext cx="227685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080" b="0" i="0">
                <a:solidFill>
                  <a:srgbClr val="565E6A"/>
                </a:solidFill>
                <a:latin typeface="Arial"/>
              </a:rPr>
              <a:t>Monthly rent per unit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29000" y="1417320"/>
            <a:ext cx="2606040" cy="82296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93592" y="1572768"/>
            <a:ext cx="2276856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$127,200/yr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93592" y="1984248"/>
            <a:ext cx="227685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080" b="0" i="0">
                <a:solidFill>
                  <a:srgbClr val="565E6A"/>
                </a:solidFill>
                <a:latin typeface="Arial"/>
              </a:rPr>
              <a:t>Gross scheduled rent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2487168"/>
            <a:ext cx="2606040" cy="82296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58952" y="2642616"/>
            <a:ext cx="2276856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35%–40%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" y="3054096"/>
            <a:ext cx="227685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080" b="0" i="0">
                <a:solidFill>
                  <a:srgbClr val="565E6A"/>
                </a:solidFill>
                <a:latin typeface="Arial"/>
              </a:rPr>
              <a:t>Modeled expense load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429000" y="2487168"/>
            <a:ext cx="2606040" cy="82296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593592" y="2642616"/>
            <a:ext cx="2276856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$76K–$83K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93592" y="3054096"/>
            <a:ext cx="2276856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080" b="0" i="0">
                <a:solidFill>
                  <a:srgbClr val="565E6A"/>
                </a:solidFill>
                <a:latin typeface="Arial"/>
              </a:rPr>
              <a:t>Estimated NOI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94360" y="3730752"/>
            <a:ext cx="548640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931920"/>
            <a:ext cx="4800600" cy="237744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082346"/>
                </a:solidFill>
                <a:latin typeface="Arial"/>
              </a:rPr>
              <a:t>Cap-rate indications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315968"/>
            <a:ext cx="4800600" cy="6400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100"/>
              </a:spcAft>
            </a:pPr>
            <a:r>
              <a:rPr sz="1230" b="0">
                <a:solidFill>
                  <a:srgbClr val="222A37"/>
                </a:solidFill>
                <a:latin typeface="Arial"/>
              </a:rPr>
              <a:t>7.50% cap: $1.01M–$1.11M</a:t>
            </a:r>
          </a:p>
          <a:p>
            <a:pPr algn="l">
              <a:spcAft>
                <a:spcPts val="100"/>
              </a:spcAft>
            </a:pPr>
            <a:r>
              <a:rPr sz="1230" b="0">
                <a:solidFill>
                  <a:srgbClr val="222A37"/>
                </a:solidFill>
                <a:latin typeface="Arial"/>
              </a:rPr>
              <a:t>7.00% cap: $1.09M–$1.19M</a:t>
            </a:r>
          </a:p>
          <a:p>
            <a:pPr algn="l">
              <a:spcAft>
                <a:spcPts val="100"/>
              </a:spcAft>
            </a:pPr>
            <a:r>
              <a:rPr sz="1230" b="0">
                <a:solidFill>
                  <a:srgbClr val="222A37"/>
                </a:solidFill>
                <a:latin typeface="Arial"/>
              </a:rPr>
              <a:t>6.50% cap: $1.17M–$1.28M</a:t>
            </a:r>
          </a:p>
          <a:p>
            <a:pPr algn="l">
              <a:spcAft>
                <a:spcPts val="100"/>
              </a:spcAft>
            </a:pPr>
            <a:r>
              <a:rPr sz="1230" b="0">
                <a:solidFill>
                  <a:srgbClr val="222A37"/>
                </a:solidFill>
                <a:latin typeface="Arial"/>
              </a:rPr>
              <a:t>6.25% cap: $1.22M–$1.33M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46520" y="1417320"/>
            <a:ext cx="5074920" cy="3867912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48272" y="1783080"/>
            <a:ext cx="44805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800" b="1" i="0">
                <a:solidFill>
                  <a:srgbClr val="082346"/>
                </a:solidFill>
                <a:latin typeface="Arial"/>
              </a:rPr>
              <a:t>Income read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8272" y="2267712"/>
            <a:ext cx="4297680" cy="7132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320" b="0" i="0">
                <a:solidFill>
                  <a:srgbClr val="222A37"/>
                </a:solidFill>
                <a:latin typeface="Arial"/>
              </a:rPr>
              <a:t>At the current rent indications, the property clears
the $1M threshold quickly if the operating expense
profile is normal for a small multifamily asset.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48272" y="3383280"/>
            <a:ext cx="4389120" cy="21945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1" i="0">
                <a:solidFill>
                  <a:srgbClr val="565E6A"/>
                </a:solidFill>
                <a:latin typeface="Arial"/>
              </a:rPr>
              <a:t>Most defensible listing band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48272" y="3749039"/>
            <a:ext cx="4389120" cy="4572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900" b="1" i="0">
                <a:solidFill>
                  <a:srgbClr val="082346"/>
                </a:solidFill>
                <a:latin typeface="Arial"/>
              </a:rPr>
              <a:t>$1.15M–$1.25M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48272" y="4599432"/>
            <a:ext cx="4297680" cy="4572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2A37"/>
                </a:solidFill>
                <a:latin typeface="Arial"/>
              </a:rPr>
              <a:t>Push above this only if legal status, rent roll,
condition, taxes, insurance, utilities, and operating
expenses verify cleanly.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9875520" cy="365760"/>
          </a:xfrm>
          <a:prstGeom prst="rect">
            <a:avLst/>
          </a:prstGeom>
          <a:noFill/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2500" b="1">
                <a:solidFill>
                  <a:srgbClr val="0F2F59"/>
                </a:solidFill>
                <a:latin typeface="Aptos Display"/>
              </a:rPr>
              <a:t>Recommended Positioning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207" y="777240"/>
            <a:ext cx="10607040" cy="310896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565E6A"/>
                </a:solidFill>
                <a:latin typeface="Arial"/>
              </a:rPr>
              <a:t>Lead with a disciplined range and condition the top end on clean documentation.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115568"/>
            <a:ext cx="11201400" cy="22860"/>
          </a:xfrm>
          <a:prstGeom prst="rect">
            <a:avLst/>
          </a:prstGeom>
          <a:solidFill>
            <a:srgbClr val="E7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56848" y="6473952"/>
            <a:ext cx="320040" cy="1828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r">
              <a:spcAft>
                <a:spcPts val="0"/>
              </a:spcAft>
            </a:pPr>
            <a:r>
              <a:rPr sz="950" b="0" i="0">
                <a:solidFill>
                  <a:srgbClr val="565E6A"/>
                </a:solidFill>
                <a:latin typeface="Arial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1060704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869" b="0" i="0">
                <a:solidFill>
                  <a:srgbClr val="565E6A"/>
                </a:solidFill>
                <a:latin typeface="Arial"/>
              </a:rPr>
              <a:t>Preliminary broker value opinion — not an appraisal. Verify municipal records, legal units, leases, rent roll, taxes, utilities, insurance, and expenses before reliance.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141732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95528" y="1600200"/>
            <a:ext cx="301752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80" b="1" i="0">
                <a:solidFill>
                  <a:srgbClr val="565E6A"/>
                </a:solidFill>
                <a:latin typeface="Arial"/>
              </a:rPr>
              <a:t>Conservative value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1901952"/>
            <a:ext cx="3017520" cy="329184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$1.05M–$1.15M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2359152"/>
            <a:ext cx="2962656" cy="43891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30" b="0" i="0">
                <a:solidFill>
                  <a:srgbClr val="1F2937"/>
                </a:solidFill>
                <a:latin typeface="Aptos"/>
              </a:rPr>
              <a:t>Use if documentation is incomplete or
operating expenses are uncertain.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97680" y="1417320"/>
            <a:ext cx="3429000" cy="1645920"/>
          </a:xfrm>
          <a:prstGeom prst="roundRect">
            <a:avLst/>
          </a:prstGeom>
          <a:solidFill>
            <a:srgbClr val="EDF5FD"/>
          </a:solidFill>
          <a:ln w="12700">
            <a:solidFill>
              <a:srgbClr val="CADE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98848" y="1600200"/>
            <a:ext cx="301752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80" b="1" i="0">
                <a:solidFill>
                  <a:srgbClr val="565E6A"/>
                </a:solidFill>
                <a:latin typeface="Arial"/>
              </a:rPr>
              <a:t>Fair market target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8848" y="1901952"/>
            <a:ext cx="3017520" cy="329184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200" b="1" i="0">
                <a:solidFill>
                  <a:srgbClr val="082346"/>
                </a:solidFill>
                <a:latin typeface="Arial"/>
              </a:rPr>
              <a:t>$1.15M–$1.25M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8848" y="2359152"/>
            <a:ext cx="2962656" cy="43891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30" b="0" i="0">
                <a:solidFill>
                  <a:srgbClr val="1F2937"/>
                </a:solidFill>
                <a:latin typeface="Aptos"/>
              </a:rPr>
              <a:t>Best current presentation band based on
income and multifamily benchmarks.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01000" y="141732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02168" y="1600200"/>
            <a:ext cx="301752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80" b="1" i="0">
                <a:solidFill>
                  <a:srgbClr val="565E6A"/>
                </a:solidFill>
                <a:latin typeface="Arial"/>
              </a:rPr>
              <a:t>Aggressive ask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02168" y="1901952"/>
            <a:ext cx="3017520" cy="329184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2000" b="1" i="0">
                <a:solidFill>
                  <a:srgbClr val="082346"/>
                </a:solidFill>
                <a:latin typeface="Arial"/>
              </a:rPr>
              <a:t>$1.295M+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2168" y="2359152"/>
            <a:ext cx="2962656" cy="438912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30" b="0" i="0">
                <a:solidFill>
                  <a:srgbClr val="1F2937"/>
                </a:solidFill>
                <a:latin typeface="Aptos"/>
              </a:rPr>
              <a:t>Only supportable if legal status, rent
roll, condition, and expenses verify
cleanly.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94360" y="3566160"/>
            <a:ext cx="11018520" cy="1463040"/>
          </a:xfrm>
          <a:prstGeom prst="roundRect">
            <a:avLst/>
          </a:prstGeom>
          <a:solidFill>
            <a:srgbClr val="F6F8FB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767328"/>
            <a:ext cx="1828800" cy="237744"/>
          </a:xfrm>
          <a:prstGeom prst="rect">
            <a:avLst/>
          </a:prstGeom>
          <a:noFill/>
        </p:spPr>
        <p:txBody>
          <a:bodyPr wrap="none" lIns="0" rIns="0" tIns="0" bIns="0" anchor="t">
            <a:noAutofit/>
          </a:bodyPr>
          <a:lstStyle/>
          <a:p>
            <a:pPr algn="l"/>
            <a:r>
              <a:rPr sz="1250" b="1">
                <a:solidFill>
                  <a:srgbClr val="0F2F59"/>
                </a:solidFill>
                <a:latin typeface="Aptos"/>
              </a:rPr>
              <a:t>Positioning language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142232"/>
            <a:ext cx="10195560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1F2937"/>
                </a:solidFill>
                <a:latin typeface="Aptos"/>
              </a:rPr>
              <a:t>Based on the closest available multifamily benchmarks and current rent evidence, I would present the property in the
$1.15M to $1.25M range, with broader preliminary support from $1.05M to $1.30M. Before relying on the top end, I would
verify legal unit count, CO status, parcels, taxes, utilities, leases, and operating expenses.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94360" y="5440680"/>
            <a:ext cx="1101852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7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>
            <a:noAutofit/>
          </a:bodyPr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50392" y="5605272"/>
            <a:ext cx="115824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0F2F59"/>
                </a:solidFill>
                <a:latin typeface="Aptos"/>
              </a:rPr>
              <a:t>Next step: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72640" y="5605272"/>
            <a:ext cx="8702040" cy="201168"/>
          </a:xfrm>
          <a:prstGeom prst="rect">
            <a:avLst/>
          </a:prstGeom>
          <a:noFill/>
        </p:spPr>
        <p:txBody>
          <a:bodyPr wrap="square" lIns="45720" rIns="45720" tIns="27432" bIns="27432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1180" b="0" i="0">
                <a:solidFill>
                  <a:srgbClr val="1F2937"/>
                </a:solidFill>
                <a:latin typeface="Aptos"/>
              </a:rPr>
              <a:t>Confirm municipal records and parcel structure for 23/25 Highland before final pricing or listing recommendation.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