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kerhonkson_multifamily.jpg">    </p:cNvPr>
          <p:cNvPicPr>
            <a:picLocks noChangeAspect="1"/>
          </p:cNvPicPr>
          <p:nvPr/>
        </p:nvPicPr>
        <p:blipFill>
          <a:blip r:embed="rId1"/>
          <a:srcRect l="19600" r="19600" t="0" b="0"/>
          <a:stretch/>
        </p:blipFill>
        <p:spPr>
          <a:xfrm>
            <a:off x="6629400" y="0"/>
            <a:ext cx="5559552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6903720" cy="6858000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>
                <a:alpha val="0"/>
              </a:srgbClr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66928" y="685800"/>
            <a:ext cx="557784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720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23 Highland Avenue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1720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Kerhonkson, NY 12446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585216" y="1938528"/>
            <a:ext cx="5440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5D6D7E"/>
                </a:solidFill>
              </a:rPr>
              <a:t>Preliminary multifamily value analysis prepared for client discussion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594360" y="2514600"/>
            <a:ext cx="4297680" cy="0"/>
          </a:xfrm>
          <a:prstGeom prst="line">
            <a:avLst/>
          </a:prstGeom>
          <a:noFill/>
          <a:ln w="27940">
            <a:solidFill>
              <a:srgbClr val="B58B2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94360" y="297180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F4E79"/>
                </a:solidFill>
              </a:rPr>
              <a:t>4 units • 12 beds • 8 baths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594360" y="3355848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5D6D7E"/>
                </a:solidFill>
              </a:rPr>
              <a:t>Subject configuration stated</a:t>
            </a:r>
            <a:endParaRPr lang="en-US" sz="920" dirty="0"/>
          </a:p>
        </p:txBody>
      </p:sp>
      <p:sp>
        <p:nvSpPr>
          <p:cNvPr id="9" name="Text 6"/>
          <p:cNvSpPr/>
          <p:nvPr/>
        </p:nvSpPr>
        <p:spPr>
          <a:xfrm>
            <a:off x="594360" y="3858768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F4E79"/>
                </a:solidFill>
              </a:rPr>
              <a:t>$1.05M–$1.30M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594360" y="4242816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5D6D7E"/>
                </a:solidFill>
              </a:rPr>
              <a:t>Preliminary value range</a:t>
            </a:r>
            <a:endParaRPr lang="en-US" sz="920" dirty="0"/>
          </a:p>
        </p:txBody>
      </p:sp>
      <p:sp>
        <p:nvSpPr>
          <p:cNvPr id="11" name="Text 8"/>
          <p:cNvSpPr/>
          <p:nvPr/>
        </p:nvSpPr>
        <p:spPr>
          <a:xfrm>
            <a:off x="594360" y="475488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F4E79"/>
                </a:solidFill>
              </a:rPr>
              <a:t>$1.15M–$1.25M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594360" y="5138928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5D6D7E"/>
                </a:solidFill>
              </a:rPr>
              <a:t>Fair market target band</a:t>
            </a:r>
            <a:endParaRPr lang="en-US" sz="920" dirty="0"/>
          </a:p>
        </p:txBody>
      </p:sp>
      <p:sp>
        <p:nvSpPr>
          <p:cNvPr id="13" name="Text 10"/>
          <p:cNvSpPr/>
          <p:nvPr/>
        </p:nvSpPr>
        <p:spPr>
          <a:xfrm>
            <a:off x="594360" y="589788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D6D7E"/>
                </a:solidFill>
              </a:rPr>
              <a:t>Prepared by Ryan Sylvestri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502920" y="6291072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630" dirty="0">
                <a:solidFill>
                  <a:srgbClr val="5D6D7E"/>
                </a:solidFill>
              </a:rPr>
              <a:t>Image/source reference: Shawangunk Journal housing article image for local multi-unit context; not represented as subject property.</a:t>
            </a:r>
            <a:endParaRPr lang="en-US" sz="6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1720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Executive Positioning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21208" y="841248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5D6D7E"/>
                </a:solidFill>
              </a:rPr>
              <a:t>The best current support is a blended sales-comparison and income approach, not the 2022 public sale alone.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170432"/>
            <a:ext cx="11155680" cy="0"/>
          </a:xfrm>
          <a:prstGeom prst="line">
            <a:avLst/>
          </a:prstGeom>
          <a:noFill/>
          <a:ln w="12700">
            <a:solidFill>
              <a:srgbClr val="D8DEE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00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F4E79"/>
                </a:solidFill>
              </a:rPr>
              <a:t>$1.05M–$1.30M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19842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5D6D7E"/>
                </a:solidFill>
              </a:rPr>
              <a:t>Preliminary range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3794760" y="16002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F4E79"/>
                </a:solidFill>
              </a:rPr>
              <a:t>$1.15M–$1.25M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794760" y="198424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5D6D7E"/>
                </a:solidFill>
              </a:rPr>
              <a:t>Target discussion band</a:t>
            </a:r>
            <a:endParaRPr lang="en-US" sz="920" dirty="0"/>
          </a:p>
        </p:txBody>
      </p:sp>
      <p:sp>
        <p:nvSpPr>
          <p:cNvPr id="9" name="Text 7"/>
          <p:cNvSpPr/>
          <p:nvPr/>
        </p:nvSpPr>
        <p:spPr>
          <a:xfrm>
            <a:off x="7178040" y="1600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F4E79"/>
                </a:solidFill>
              </a:rPr>
              <a:t>$1.295M+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178040" y="19842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5D6D7E"/>
                </a:solidFill>
              </a:rPr>
              <a:t>Aggressive ask threshold</a:t>
            </a:r>
            <a:endParaRPr lang="en-US" sz="920" dirty="0"/>
          </a:p>
        </p:txBody>
      </p:sp>
      <p:sp>
        <p:nvSpPr>
          <p:cNvPr id="11" name="Text 9"/>
          <p:cNvSpPr/>
          <p:nvPr/>
        </p:nvSpPr>
        <p:spPr>
          <a:xfrm>
            <a:off x="658368" y="2788920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202A"/>
                </a:solidFill>
              </a:rPr>
              <a:t>Why this is the correct framing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8368" y="3182112"/>
            <a:ext cx="5029200" cy="1325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indent="0" marL="0">
              <a:buNone/>
            </a:pPr>
            <a:r>
              <a:rPr lang="en-US" sz="1130" dirty="0">
                <a:solidFill>
                  <a:srgbClr val="17202A"/>
                </a:solidFill>
              </a:rPr>
              <a:t>• Public-sale data for 23 Highland shows a 2022 sale at $450,000, but the current rental/listing data indicates a materially different income asset.</a:t>
            </a:r>
            <a:endParaRPr lang="en-US" sz="1130" dirty="0"/>
          </a:p>
          <a:p>
            <a:pPr indent="0" marL="0">
              <a:buNone/>
            </a:pPr>
            <a:r>
              <a:rPr lang="en-US" sz="1130" dirty="0">
                <a:solidFill>
                  <a:srgbClr val="17202A"/>
                </a:solidFill>
              </a:rPr>
              <a:t>• The current unit-level evidence supports four rentable 3-bedroom apartments with strong rent indications.</a:t>
            </a:r>
            <a:endParaRPr lang="en-US" sz="1130" dirty="0"/>
          </a:p>
          <a:p>
            <a:pPr indent="0" marL="0">
              <a:buNone/>
            </a:pPr>
            <a:r>
              <a:rPr lang="en-US" sz="1130" dirty="0">
                <a:solidFill>
                  <a:srgbClr val="17202A"/>
                </a:solidFill>
              </a:rPr>
              <a:t>• The cleanest valuation story is: legal/unit verification first, then price against nearby multifamily and gross-rent support.</a:t>
            </a:r>
            <a:endParaRPr lang="en-US" sz="1130" dirty="0"/>
          </a:p>
        </p:txBody>
      </p:sp>
      <p:sp>
        <p:nvSpPr>
          <p:cNvPr id="13" name="Text 11"/>
          <p:cNvSpPr/>
          <p:nvPr/>
        </p:nvSpPr>
        <p:spPr>
          <a:xfrm>
            <a:off x="6492240" y="278892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202A"/>
                </a:solidFill>
              </a:rPr>
              <a:t>Client-facing conclusion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92240" y="3182112"/>
            <a:ext cx="4617720" cy="877824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320" b="1" dirty="0">
                <a:solidFill>
                  <a:srgbClr val="1F4E79"/>
                </a:solidFill>
              </a:rPr>
              <a:t>Assuming the four-unit configuration is legal and all units are complete, rentable, and separately marketable, the property should be presented as a stabilized small multifamily asset with pricing support in the low-to-mid $1M range.</a:t>
            </a:r>
            <a:endParaRPr lang="en-US" sz="1320" dirty="0"/>
          </a:p>
        </p:txBody>
      </p:sp>
      <p:sp>
        <p:nvSpPr>
          <p:cNvPr id="15" name="Text 13"/>
          <p:cNvSpPr/>
          <p:nvPr/>
        </p:nvSpPr>
        <p:spPr>
          <a:xfrm>
            <a:off x="502920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630" dirty="0">
                <a:solidFill>
                  <a:srgbClr val="5D6D7E"/>
                </a:solidFill>
              </a:rPr>
              <a:t>Sources: Zillow, Apartments.com, Coldwell Banker Prime rental listing pages; Realtor.com and brokerage listing pages for comparable multifamily assets.</a:t>
            </a:r>
            <a:endParaRPr lang="en-US" sz="630" dirty="0"/>
          </a:p>
        </p:txBody>
      </p:sp>
      <p:sp>
        <p:nvSpPr>
          <p:cNvPr id="16" name="Text 14"/>
          <p:cNvSpPr/>
          <p:nvPr/>
        </p:nvSpPr>
        <p:spPr>
          <a:xfrm>
            <a:off x="502920" y="651052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5D6D7E"/>
                </a:solidFill>
              </a:rPr>
              <a:t>Preliminary broker opinion • Verify legal units, COs, taxes, rent roll, utilities, and parcel mapping before client reliance</a:t>
            </a:r>
            <a:endParaRPr lang="en-US" sz="780" dirty="0"/>
          </a:p>
        </p:txBody>
      </p:sp>
      <p:sp>
        <p:nvSpPr>
          <p:cNvPr id="17" name="Text 15"/>
          <p:cNvSpPr/>
          <p:nvPr/>
        </p:nvSpPr>
        <p:spPr>
          <a:xfrm>
            <a:off x="11475720" y="6510528"/>
            <a:ext cx="274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D6D7E"/>
                </a:solidFill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1720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Subject Evidence: Verify the Asset Before Anchoring Price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21208" y="841248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5D6D7E"/>
                </a:solidFill>
              </a:rPr>
              <a:t>The public-record and active rental descriptions do not appear to describe the same asset with the same level of completeness.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170432"/>
            <a:ext cx="11155680" cy="0"/>
          </a:xfrm>
          <a:prstGeom prst="line">
            <a:avLst/>
          </a:prstGeom>
          <a:noFill/>
          <a:ln w="12700">
            <a:solidFill>
              <a:srgbClr val="D8DEE6"/>
            </a:solidFill>
            <a:prstDash val="solid"/>
          </a:ln>
        </p:spPr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" y="1527048"/>
          <a:ext cx="10881360" cy="2788920"/>
        </p:xfrm>
        <a:graphic>
          <a:graphicData uri="http://schemas.openxmlformats.org/drawingml/2006/table">
            <a:tbl>
              <a:tblPr/>
              <a:tblGrid>
                <a:gridCol w="2194560"/>
                <a:gridCol w="4572000"/>
                <a:gridCol w="4114800"/>
              </a:tblGrid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Data Point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What It Shows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Presentation Treatment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Public sale / property data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$450,000 sale on Jan. 24, 2022; public record size/bath data appears smaller than full 4-unit description.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Do not use as the primary valuation anchor without deed/parcel review.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Current Unit A rental evidence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Unit A marketed around $2,650–$2,750/mo; 3 beds / 2 baths; approx. 1,344 sq. ft. in one source.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Supports new-construction apartment-level rent assumptions.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Current Unit B / 25 Highland evidence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Separate unit pages show additional 3-bedroom rental/apartment data.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Supports the premise that the income asset may include 23 and 25 Highland.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Broker diligence requirement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Confirm legal units, COs, tax parcels, rent roll, lease terms, utilities, and actual GLA.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Required before final BPO or pricing recommendation.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658368" y="480060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E2F2F"/>
                </a:solidFill>
              </a:rPr>
              <a:t>Key Risk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554480" y="4791456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7202A"/>
                </a:solidFill>
              </a:rPr>
              <a:t>If the property is legally only a duplex or if 23 and 25 Highland are separate parcels with different ownership, the valuation logic changes materially.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02920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630" dirty="0">
                <a:solidFill>
                  <a:srgbClr val="5D6D7E"/>
                </a:solidFill>
              </a:rPr>
              <a:t>Sources: Zillow rental page for 23 Highland Ave #B; Apartments.com and Homes.com/Coldwell Banker rental listing pages for Unit A; public listing pages referenced in research.</a:t>
            </a:r>
            <a:endParaRPr lang="en-US" sz="630" dirty="0"/>
          </a:p>
        </p:txBody>
      </p:sp>
      <p:sp>
        <p:nvSpPr>
          <p:cNvPr id="9" name="Text 6"/>
          <p:cNvSpPr/>
          <p:nvPr/>
        </p:nvSpPr>
        <p:spPr>
          <a:xfrm>
            <a:off x="502920" y="651052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5D6D7E"/>
                </a:solidFill>
              </a:rPr>
              <a:t>Preliminary broker opinion • Verify legal units, COs, taxes, rent roll, utilities, and parcel mapping before client reliance</a:t>
            </a:r>
            <a:endParaRPr lang="en-US" sz="780" dirty="0"/>
          </a:p>
        </p:txBody>
      </p:sp>
      <p:sp>
        <p:nvSpPr>
          <p:cNvPr id="10" name="Text 7"/>
          <p:cNvSpPr/>
          <p:nvPr/>
        </p:nvSpPr>
        <p:spPr>
          <a:xfrm>
            <a:off x="11475720" y="6510528"/>
            <a:ext cx="274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D6D7E"/>
                </a:solidFill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1720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Comparable Sales / Market Benchmarks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21208" y="841248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5D6D7E"/>
                </a:solidFill>
              </a:rPr>
              <a:t>True 4-unit, 12-bedroom Kerhonkson sold comps are scarce, so the analysis widens to nearby Ulster County multifamily benchmarks.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170432"/>
            <a:ext cx="11155680" cy="0"/>
          </a:xfrm>
          <a:prstGeom prst="line">
            <a:avLst/>
          </a:prstGeom>
          <a:noFill/>
          <a:ln w="12700">
            <a:solidFill>
              <a:srgbClr val="D8DEE6"/>
            </a:solidFill>
            <a:prstDash val="solid"/>
          </a:ln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" y="1417320"/>
          <a:ext cx="11292840" cy="3182112"/>
        </p:xfrm>
        <a:graphic>
          <a:graphicData uri="http://schemas.openxmlformats.org/drawingml/2006/table">
            <a:tbl>
              <a:tblPr/>
              <a:tblGrid>
                <a:gridCol w="2377440"/>
                <a:gridCol w="1005840"/>
                <a:gridCol w="1143000"/>
                <a:gridCol w="1508760"/>
                <a:gridCol w="685800"/>
                <a:gridCol w="685800"/>
                <a:gridCol w="3886200"/>
              </a:tblGrid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Comparable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Status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Price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Units / Bed-Bath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SF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$/SF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Use in Analysis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57 Samsonville Rd, Kerhonkson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Active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$1,199,000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10 bed / 12 bath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4,448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$270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Closest local multifamily benchmark; long DOM tempers weight.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181 Glenerie Blvd, Lake Katrine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Active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$895,000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12 bed / 7 bath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4,544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$197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Similar bed count; broader Ulster County income comp.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585 Popletown Rd, Ulster Park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Closed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$550,000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7 bed / 3 bath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2,575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$214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Smaller sold comp; useful $/SF support.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95 Green St, Kingston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Closed / public record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$1.25M–$1.44M shown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14 units / 15 beds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6,688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$187–$215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Larger Kingston benchmark; location/unit mix differs.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25 Adams St, Kingston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Active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$475,000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Quadruplex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4,487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$106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Low-end/condition floor, not direct pricing target.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658368" y="4956048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7202A"/>
                </a:solidFill>
              </a:rPr>
              <a:t>Comparable Interpretation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2743200" y="4928616"/>
            <a:ext cx="8001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10" b="1" dirty="0">
                <a:solidFill>
                  <a:srgbClr val="1F4E79"/>
                </a:solidFill>
              </a:rPr>
              <a:t>Relevant small-multifamily support clusters around roughly $195–$240/SF, with the closest active Kerhonkson benchmark asking near $270/SF but carrying extended market exposure.</a:t>
            </a:r>
            <a:endParaRPr lang="en-US" sz="1210" dirty="0"/>
          </a:p>
        </p:txBody>
      </p:sp>
      <p:sp>
        <p:nvSpPr>
          <p:cNvPr id="8" name="Text 5"/>
          <p:cNvSpPr/>
          <p:nvPr/>
        </p:nvSpPr>
        <p:spPr>
          <a:xfrm>
            <a:off x="502920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630" dirty="0">
                <a:solidFill>
                  <a:srgbClr val="5D6D7E"/>
                </a:solidFill>
              </a:rPr>
              <a:t>Sources: Realtor.com/Zillow for 57 Samsonville; Realtor.com/Zillow/Berardi/Coldwell Banker for 181 Glenerie; Compass for referenced closed benchmarks; Signature Premier for 25 Adams.</a:t>
            </a:r>
            <a:endParaRPr lang="en-US" sz="630" dirty="0"/>
          </a:p>
        </p:txBody>
      </p:sp>
      <p:sp>
        <p:nvSpPr>
          <p:cNvPr id="9" name="Text 6"/>
          <p:cNvSpPr/>
          <p:nvPr/>
        </p:nvSpPr>
        <p:spPr>
          <a:xfrm>
            <a:off x="502920" y="651052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5D6D7E"/>
                </a:solidFill>
              </a:rPr>
              <a:t>Preliminary broker opinion • Verify legal units, COs, taxes, rent roll, utilities, and parcel mapping before client reliance</a:t>
            </a:r>
            <a:endParaRPr lang="en-US" sz="780" dirty="0"/>
          </a:p>
        </p:txBody>
      </p:sp>
      <p:sp>
        <p:nvSpPr>
          <p:cNvPr id="10" name="Text 7"/>
          <p:cNvSpPr/>
          <p:nvPr/>
        </p:nvSpPr>
        <p:spPr>
          <a:xfrm>
            <a:off x="11475720" y="6510528"/>
            <a:ext cx="274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D6D7E"/>
                </a:solidFill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1720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Income Sanity Check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21208" y="841248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5D6D7E"/>
                </a:solidFill>
              </a:rPr>
              <a:t>The rent-supported value range is broadly consistent with the sales-comparison indication.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170432"/>
            <a:ext cx="11155680" cy="0"/>
          </a:xfrm>
          <a:prstGeom prst="line">
            <a:avLst/>
          </a:prstGeom>
          <a:noFill/>
          <a:ln w="12700">
            <a:solidFill>
              <a:srgbClr val="D8DEE6"/>
            </a:solidFill>
            <a:prstDash val="solid"/>
          </a:ln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417320"/>
          <a:ext cx="5715000" cy="3794760"/>
        </p:xfrm>
        <a:graphic>
          <a:graphicData uri="http://schemas.openxmlformats.org/drawingml/2006/table">
            <a:tbl>
              <a:tblPr/>
              <a:tblGrid>
                <a:gridCol w="2103120"/>
                <a:gridCol w="1828800"/>
                <a:gridCol w="1783080"/>
              </a:tblGrid>
              <a:tr h="47434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Assumption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Calculation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Result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</a:tr>
              <a:tr h="47434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Monthly rent per unit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$2,650 × 4 units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$10,600/mo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434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Gross scheduled rent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$10,600 × 12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$127,200/year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434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Estimated expense / vacancy load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35%–40%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NOI approx. $76K–$83K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434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Value @ 7.50% cap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$76K–$83K ÷ 0.075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$1.01M–$1.11M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434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Value @ 7.00% cap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$76K–$83K ÷ 0.070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$1.09M–$1.19M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434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Value @ 6.50% cap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$76K–$83K ÷ 0.065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$1.17M–$1.28M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434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Value @ 6.25% cap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$76K–$83K ÷ 0.0625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$1.22M–$1.33M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6903720" y="148132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202A"/>
                </a:solidFill>
              </a:rPr>
              <a:t>Income Read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6903720" y="1901952"/>
            <a:ext cx="4069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20" dirty="0">
                <a:solidFill>
                  <a:srgbClr val="17202A"/>
                </a:solidFill>
              </a:rPr>
              <a:t>At the current rent indications, the property clears the $1M threshold quickly if the units are legal and the operating expense profile is normal for a small multifamily asset.</a:t>
            </a:r>
            <a:endParaRPr lang="en-US" sz="1320" dirty="0"/>
          </a:p>
        </p:txBody>
      </p:sp>
      <p:sp>
        <p:nvSpPr>
          <p:cNvPr id="8" name="Text 5"/>
          <p:cNvSpPr/>
          <p:nvPr/>
        </p:nvSpPr>
        <p:spPr>
          <a:xfrm>
            <a:off x="6903720" y="32461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6D7E"/>
                </a:solidFill>
              </a:rPr>
              <a:t>Most defensible band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6903720" y="3593592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4E79"/>
                </a:solidFill>
              </a:rPr>
              <a:t>$1.15M–$1.25M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6903720" y="438912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5D6D7E"/>
                </a:solidFill>
              </a:rPr>
              <a:t>Push above this only with clean legal status, strong leases, low owner-paid utility exposure, and verifiable taxes/insurance.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502920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630" dirty="0">
                <a:solidFill>
                  <a:srgbClr val="5D6D7E"/>
                </a:solidFill>
              </a:rPr>
              <a:t>Sources: Current rental listing evidence at approximately $2,650–$2,750/month per unit; cap-rate math is preliminary and should be replaced by actual operating statements.</a:t>
            </a:r>
            <a:endParaRPr lang="en-US" sz="630" dirty="0"/>
          </a:p>
        </p:txBody>
      </p:sp>
      <p:sp>
        <p:nvSpPr>
          <p:cNvPr id="12" name="Text 9"/>
          <p:cNvSpPr/>
          <p:nvPr/>
        </p:nvSpPr>
        <p:spPr>
          <a:xfrm>
            <a:off x="502920" y="651052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5D6D7E"/>
                </a:solidFill>
              </a:rPr>
              <a:t>Preliminary broker opinion • Verify legal units, COs, taxes, rent roll, utilities, and parcel mapping before client reliance</a:t>
            </a:r>
            <a:endParaRPr lang="en-US" sz="780" dirty="0"/>
          </a:p>
        </p:txBody>
      </p:sp>
      <p:sp>
        <p:nvSpPr>
          <p:cNvPr id="13" name="Text 10"/>
          <p:cNvSpPr/>
          <p:nvPr/>
        </p:nvSpPr>
        <p:spPr>
          <a:xfrm>
            <a:off x="11475720" y="6510528"/>
            <a:ext cx="274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D6D7E"/>
                </a:solidFill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1720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Client Position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21208" y="841248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5D6D7E"/>
                </a:solidFill>
              </a:rPr>
              <a:t>Lead with a disciplined range, then condition the final number on diligence that confirms the asset actually supports four stabilized apartments.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170432"/>
            <a:ext cx="11155680" cy="0"/>
          </a:xfrm>
          <a:prstGeom prst="line">
            <a:avLst/>
          </a:prstGeom>
          <a:noFill/>
          <a:ln w="12700">
            <a:solidFill>
              <a:srgbClr val="D8DEE6"/>
            </a:solidFill>
            <a:prstDash val="solid"/>
          </a:ln>
        </p:spPr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13232" y="1490472"/>
          <a:ext cx="10744200" cy="1965960"/>
        </p:xfrm>
        <a:graphic>
          <a:graphicData uri="http://schemas.openxmlformats.org/drawingml/2006/table">
            <a:tbl>
              <a:tblPr/>
              <a:tblGrid>
                <a:gridCol w="2011680"/>
                <a:gridCol w="2057400"/>
                <a:gridCol w="6675120"/>
              </a:tblGrid>
              <a:tr h="49149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Position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Recommended Use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b="1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Client Message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7"/>
                    </a:solidFill>
                  </a:tcPr>
                </a:tc>
              </a:tr>
              <a:tr h="49149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Conservative value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$1.05M–$1.15M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Appropriate if documentation is incomplete or operating expenses are uncertain.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149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Fair market target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$1.15M–$1.25M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Best current presentation band based on income and multifamily benchmarks.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149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Aggressive ask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$1.295M+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7202A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Only supportable if rent roll, unit legality, condition, taxes, insurance, and utilities are all clean.</a:t>
                      </a:r>
                      <a:endParaRPr lang="en-US" sz="88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45720" marR="45720" marT="45720" marB="45720">
                    <a:lnL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985" cap="flat" cmpd="sng" algn="ctr">
                      <a:solidFill>
                        <a:srgbClr val="D8DE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731520" y="388620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202A"/>
                </a:solidFill>
              </a:rPr>
              <a:t>Final Client Script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31520" y="4325112"/>
            <a:ext cx="10469880" cy="9601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20" b="1" dirty="0">
                <a:solidFill>
                  <a:srgbClr val="1F4E79"/>
                </a:solidFill>
              </a:rPr>
              <a:t>“Based on the closest available multifamily benchmarks and the current rent evidence, I would present the property in the $1.15M to $1.25M range, with a broader preliminary support range of $1.05M to $1.30M. Before we rely on the top end, I would want to verify the legal unit count, certificate of occupancy status, parcels, taxes, utilities, leases, and operating expenses.”</a:t>
            </a:r>
            <a:endParaRPr lang="en-US" sz="1320" dirty="0"/>
          </a:p>
        </p:txBody>
      </p:sp>
      <p:sp>
        <p:nvSpPr>
          <p:cNvPr id="8" name="Text 5"/>
          <p:cNvSpPr/>
          <p:nvPr/>
        </p:nvSpPr>
        <p:spPr>
          <a:xfrm>
            <a:off x="731520" y="5577840"/>
            <a:ext cx="10149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20" dirty="0">
                <a:solidFill>
                  <a:srgbClr val="17202A"/>
                </a:solidFill>
              </a:rPr>
              <a:t>Immediate next step: pull municipal/tax records and confirm whether 23 and 25 Highland are one economic asset or separate parcels/records.</a:t>
            </a:r>
            <a:endParaRPr lang="en-US" sz="1220" dirty="0"/>
          </a:p>
        </p:txBody>
      </p:sp>
      <p:sp>
        <p:nvSpPr>
          <p:cNvPr id="9" name="Text 6"/>
          <p:cNvSpPr/>
          <p:nvPr/>
        </p:nvSpPr>
        <p:spPr>
          <a:xfrm>
            <a:off x="502920" y="6236208"/>
            <a:ext cx="11064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630" dirty="0">
                <a:solidFill>
                  <a:srgbClr val="5D6D7E"/>
                </a:solidFill>
              </a:rPr>
              <a:t>Prepared as a preliminary presentation, not an appraisal. Final opinion requires verified records and MLS/tax-source confirmation.</a:t>
            </a:r>
            <a:endParaRPr lang="en-US" sz="630" dirty="0"/>
          </a:p>
        </p:txBody>
      </p:sp>
      <p:sp>
        <p:nvSpPr>
          <p:cNvPr id="10" name="Text 7"/>
          <p:cNvSpPr/>
          <p:nvPr/>
        </p:nvSpPr>
        <p:spPr>
          <a:xfrm>
            <a:off x="502920" y="6510528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5D6D7E"/>
                </a:solidFill>
              </a:rPr>
              <a:t>Preliminary broker opinion • Verify legal units, COs, taxes, rent roll, utilities, and parcel mapping before client reliance</a:t>
            </a:r>
            <a:endParaRPr lang="en-US" sz="780" dirty="0"/>
          </a:p>
        </p:txBody>
      </p:sp>
      <p:sp>
        <p:nvSpPr>
          <p:cNvPr id="11" name="Text 8"/>
          <p:cNvSpPr/>
          <p:nvPr/>
        </p:nvSpPr>
        <p:spPr>
          <a:xfrm>
            <a:off x="11475720" y="6510528"/>
            <a:ext cx="274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D6D7E"/>
                </a:solidFill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Sylvestri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 Highland Avenue Kerhonkson Multifamily Valuation</dc:title>
  <dc:subject>Comparable Sales Analysis</dc:subject>
  <dc:creator>OpenAI</dc:creator>
  <cp:lastModifiedBy>OpenAI</cp:lastModifiedBy>
  <cp:revision>1</cp:revision>
  <dcterms:created xsi:type="dcterms:W3CDTF">2026-06-05T12:48:59Z</dcterms:created>
  <dcterms:modified xsi:type="dcterms:W3CDTF">2026-06-05T12:48:59Z</dcterms:modified>
</cp:coreProperties>
</file>